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0" r:id="rId6"/>
    <p:sldId id="261" r:id="rId7"/>
    <p:sldId id="264" r:id="rId8"/>
    <p:sldId id="259" r:id="rId9"/>
    <p:sldId id="262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10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sv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8CD9F-F85F-119B-0C8D-BAC2526F4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5E609B-720F-8320-FA46-2489F4AAC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03B54-2EC2-F506-5920-6B914AC20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744AD-7A73-0E81-63B1-E88397F73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FEF24-9634-39B1-E4A9-F57381516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15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255AB-157F-BE16-65C7-DFF5D0574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C30ABF-2BFD-3BF7-1674-ABCE302252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8454E-5774-3345-BBFB-F84B952D2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16252-E5B3-5AE8-DA32-3BC5A6052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89ADC-62EA-4D13-215E-010647C9A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869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34B9E4-65D1-9E5A-6C81-0BB0051E86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2698BF-09B7-27B8-A25B-8A85C1684C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8F17B-B71A-4946-0172-0639D5A83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EB376-EAEA-EE9C-A75B-0953AD4E7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AD8AE-67F8-BD33-E7C4-2E1A3CEE7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7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FE9A8-E3E5-54F7-08C0-3AB9CA418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9E713-395B-A9AE-D60A-60D82E891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0DA43-EB9F-6F49-288F-6AA1C7176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4C129-A06E-E9E6-7F4A-5B34B157D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AB8E-3151-41DF-6DFC-6DD2A03E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133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007F2-5D04-5E0E-76C3-15789E1CD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11FC7-4BA1-9E6C-A969-390AAF75A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5C35C-AD95-F8D5-7689-1408EA5B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38561-127E-3BB2-9206-BB30FACD2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E836E-AFCB-5680-044A-22864D7C5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33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EC053-5455-2DCE-6A66-7D291EE88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32598-11CF-90E0-C6DE-25AFDDC59E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5CFE6-5EBF-0AF4-D93D-17F53C7321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6D805-C594-6579-7383-B982C382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DFC35-C714-2FA2-38AB-352130E8A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10FD2F-6A78-570B-EE72-2D667C6BF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98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B1DC5-B475-9B10-A827-2738E18AE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75294-B6D7-CC21-DC05-8C59CCFD7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451623-1EB5-E423-C130-D0D174DCC2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37305F-A3FB-BC60-CACE-05FC7E22B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4AA466-2DDF-FF75-5598-51D0116875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1EC1D3-3FD0-078C-89A6-FB3A3D99F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0C6DBD-2ACD-FEB4-3B85-7D30221C4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CDF72A-DCD4-DBF6-3FEC-9216071FB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7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5EBDF-8606-D0C0-2404-35A40D1F4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A71424-27E3-8645-42DB-CC304EBC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F83FFB-7F1D-A8DE-C6C0-981DDEBFE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0D7CA3-AD12-E8E9-84EF-F9D642C08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0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DF7F32-7483-D9CF-E166-96E4EE339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CACE73-6250-3B1A-D944-A7BCF4756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CF01EF-2D9C-15A0-F798-2CD326511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57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D343A-2F34-C3B5-0444-B8BE76A74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E2AA4-A46B-5C38-40C7-B9AAABEE3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1C181B-7E91-5E76-E772-2861C1BFE6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F085E-4D99-2C5C-187E-402AE25BB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F196E-A0BF-0222-33B7-AC8CE0CAA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26F1B-5346-C6A0-BF8B-11E7CF0A4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333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9365C-D15F-66B6-55C0-F3E93651C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CCAACD-E169-40B7-15F2-8B52F2E438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C048D6-8DCC-8F73-FCE3-D6B99D0CF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8CCA7-4E12-117D-55EB-6C98F121D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5F1F3-C21C-9AB6-E7EE-AD38EB84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A316A-B9FD-47EB-0549-1A256CC2E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19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218F36-BCE9-3945-7EEA-5C4541A20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A0779F-C529-5611-B3D4-67D8F50D7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1F3BA-041E-1518-9743-384BF25AB4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2C61EC-C8E1-4FE7-8EC4-7DE08BDBD70B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3DF0C-86E4-B547-7DF6-DBB898E0C4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E1598-0C75-2D9C-4FAC-86CE8BF7F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AE6ADC-60B6-4C84-B953-E410EB2DF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97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069BC-FE33-0FD0-F111-A621CC2D0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5963"/>
            <a:ext cx="9144000" cy="3198236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Scaling up open-source batteries: what's worth pursuing?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05CB76-E428-F487-CEDF-7DCA6B1CA0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6275"/>
            <a:ext cx="9144000" cy="1655762"/>
          </a:xfrm>
        </p:spPr>
        <p:txBody>
          <a:bodyPr/>
          <a:lstStyle/>
          <a:p>
            <a:r>
              <a:rPr lang="en-US" dirty="0"/>
              <a:t>Kirk Smith Ph.D., Daniel Fernandez Ph.D. </a:t>
            </a:r>
          </a:p>
        </p:txBody>
      </p:sp>
    </p:spTree>
    <p:extLst>
      <p:ext uri="{BB962C8B-B14F-4D97-AF65-F5344CB8AC3E}">
        <p14:creationId xmlns:p14="http://schemas.microsoft.com/office/powerpoint/2010/main" val="2096529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12BB6D19-DCA3-EA50-8614-E36C736A3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1554" y="-76200"/>
            <a:ext cx="9109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4CBDA0-E7FF-B906-5675-C5263B41CA68}"/>
              </a:ext>
            </a:extLst>
          </p:cNvPr>
          <p:cNvSpPr txBox="1"/>
          <p:nvPr/>
        </p:nvSpPr>
        <p:spPr>
          <a:xfrm>
            <a:off x="360217" y="1891145"/>
            <a:ext cx="24868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Static battery using Cu/Mn chemistry in methanesulfonic acid (MES)</a:t>
            </a:r>
          </a:p>
          <a:p>
            <a:endParaRPr lang="en-US" dirty="0"/>
          </a:p>
          <a:p>
            <a:r>
              <a:rPr lang="en-US" dirty="0"/>
              <a:t>Tested with carbon felt and </a:t>
            </a:r>
            <a:r>
              <a:rPr lang="en-US" dirty="0" err="1"/>
              <a:t>grafoil</a:t>
            </a:r>
            <a:r>
              <a:rPr lang="en-US" dirty="0"/>
              <a:t> electrodes</a:t>
            </a:r>
          </a:p>
        </p:txBody>
      </p:sp>
    </p:spTree>
    <p:extLst>
      <p:ext uri="{BB962C8B-B14F-4D97-AF65-F5344CB8AC3E}">
        <p14:creationId xmlns:p14="http://schemas.microsoft.com/office/powerpoint/2010/main" val="384206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AE9B21-D0B5-B61E-7370-5B7A324B028F}"/>
              </a:ext>
            </a:extLst>
          </p:cNvPr>
          <p:cNvSpPr txBox="1"/>
          <p:nvPr/>
        </p:nvSpPr>
        <p:spPr>
          <a:xfrm>
            <a:off x="360217" y="1891145"/>
            <a:ext cx="24868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Achieved good stability and high energy density</a:t>
            </a:r>
          </a:p>
          <a:p>
            <a:r>
              <a:rPr lang="en-US" dirty="0"/>
              <a:t>30-35Wh/L, comparable to lead batteries</a:t>
            </a:r>
          </a:p>
          <a:p>
            <a:endParaRPr lang="en-US" dirty="0"/>
          </a:p>
          <a:p>
            <a:r>
              <a:rPr lang="en-US" dirty="0"/>
              <a:t>Cost is 8-16 USD/kWh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CA887B73-8D2C-9BCE-7C73-BF8AECA87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747" y="0"/>
            <a:ext cx="758334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0739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8B91ED7-0446-68FA-866C-93766B813FFE}"/>
              </a:ext>
            </a:extLst>
          </p:cNvPr>
          <p:cNvSpPr txBox="1"/>
          <p:nvPr/>
        </p:nvSpPr>
        <p:spPr>
          <a:xfrm>
            <a:off x="741217" y="5181600"/>
            <a:ext cx="9968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Full 1kWh battery estimated material cost: ~310 USD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CFEB959-93BF-E98A-757C-0996540AF0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439653"/>
              </p:ext>
            </p:extLst>
          </p:nvPr>
        </p:nvGraphicFramePr>
        <p:xfrm>
          <a:off x="858404" y="1057708"/>
          <a:ext cx="10675504" cy="368747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67251">
                  <a:extLst>
                    <a:ext uri="{9D8B030D-6E8A-4147-A177-3AD203B41FA5}">
                      <a16:colId xmlns:a16="http://schemas.microsoft.com/office/drawing/2014/main" val="2280033765"/>
                    </a:ext>
                  </a:extLst>
                </a:gridCol>
                <a:gridCol w="3823626">
                  <a:extLst>
                    <a:ext uri="{9D8B030D-6E8A-4147-A177-3AD203B41FA5}">
                      <a16:colId xmlns:a16="http://schemas.microsoft.com/office/drawing/2014/main" val="472522334"/>
                    </a:ext>
                  </a:extLst>
                </a:gridCol>
                <a:gridCol w="1696552">
                  <a:extLst>
                    <a:ext uri="{9D8B030D-6E8A-4147-A177-3AD203B41FA5}">
                      <a16:colId xmlns:a16="http://schemas.microsoft.com/office/drawing/2014/main" val="1193208677"/>
                    </a:ext>
                  </a:extLst>
                </a:gridCol>
                <a:gridCol w="788075">
                  <a:extLst>
                    <a:ext uri="{9D8B030D-6E8A-4147-A177-3AD203B41FA5}">
                      <a16:colId xmlns:a16="http://schemas.microsoft.com/office/drawing/2014/main" val="4255481931"/>
                    </a:ext>
                  </a:extLst>
                </a:gridCol>
              </a:tblGrid>
              <a:tr h="289214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Material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Qty for 1 kWh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Unit price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Cost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110051"/>
                  </a:ext>
                </a:extLst>
              </a:tr>
              <a:tr h="56396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it-IT" sz="1800" u="none" strike="noStrike" dirty="0">
                          <a:effectLst/>
                        </a:rPr>
                        <a:t>CuSO₄·5H₂O (copper sulfate)</a:t>
                      </a:r>
                      <a:endParaRPr lang="it-IT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5.71 kg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$1.40/kg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$8.00 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23188882"/>
                  </a:ext>
                </a:extLst>
              </a:tr>
              <a:tr h="56396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it-IT" sz="1800" u="none" strike="noStrike" dirty="0">
                          <a:effectLst/>
                        </a:rPr>
                        <a:t>MnSO₄·H₂O (manganese sulfate)</a:t>
                      </a:r>
                      <a:endParaRPr lang="it-IT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3.86 kg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$0.45/kg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$1.74 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41514208"/>
                  </a:ext>
                </a:extLst>
              </a:tr>
              <a:tr h="289214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Methanesulfonic acid (70%)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7.85 kg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$1.55/kg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$12.17 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2068929"/>
                  </a:ext>
                </a:extLst>
              </a:tr>
              <a:tr h="56396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Conductive carbon felt (battery grade)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5.714 m²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$25/m²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$142.85 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11294980"/>
                  </a:ext>
                </a:extLst>
              </a:tr>
              <a:tr h="56396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Graphite current collectors (cathodes), 2 mm assumed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2.857 m² → ~10.29 kg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$6/kg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$61.71 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16500938"/>
                  </a:ext>
                </a:extLst>
              </a:tr>
              <a:tr h="56396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Copper current collectors (anodes), 0.5 mm assumed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2.857 m² → ~12.80 kg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$5.90/kg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$75.52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7720749"/>
                  </a:ext>
                </a:extLst>
              </a:tr>
              <a:tr h="289214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800" u="none" strike="noStrike">
                          <a:effectLst/>
                        </a:rPr>
                        <a:t>Celgard separator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2.857 m²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$2.20/m²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800" u="none" strike="noStrike" dirty="0">
                          <a:effectLst/>
                        </a:rPr>
                        <a:t>$6.29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001263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2893906-59D4-4A4D-67C7-84FD8D5037E1}"/>
              </a:ext>
            </a:extLst>
          </p:cNvPr>
          <p:cNvSpPr txBox="1"/>
          <p:nvPr/>
        </p:nvSpPr>
        <p:spPr>
          <a:xfrm>
            <a:off x="741217" y="5800292"/>
            <a:ext cx="10099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For comparison </a:t>
            </a:r>
            <a:r>
              <a:rPr lang="en-US" sz="3200" b="1" dirty="0" err="1"/>
              <a:t>FeLiPo</a:t>
            </a:r>
            <a:r>
              <a:rPr lang="en-US" sz="3200" b="1" dirty="0"/>
              <a:t> cost/kWh is currently 60-80 USD</a:t>
            </a:r>
          </a:p>
        </p:txBody>
      </p:sp>
    </p:spTree>
    <p:extLst>
      <p:ext uri="{BB962C8B-B14F-4D97-AF65-F5344CB8AC3E}">
        <p14:creationId xmlns:p14="http://schemas.microsoft.com/office/powerpoint/2010/main" val="1374570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776117-AABD-101E-CEE3-28E9A0894841}"/>
              </a:ext>
            </a:extLst>
          </p:cNvPr>
          <p:cNvSpPr txBox="1"/>
          <p:nvPr/>
        </p:nvSpPr>
        <p:spPr>
          <a:xfrm>
            <a:off x="568034" y="5334000"/>
            <a:ext cx="8998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Full 1kWh battery estimated material cost: ~55 USD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93B3793-62C9-2A58-02EF-19FD806A07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432501"/>
              </p:ext>
            </p:extLst>
          </p:nvPr>
        </p:nvGraphicFramePr>
        <p:xfrm>
          <a:off x="662709" y="529070"/>
          <a:ext cx="10628746" cy="35303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754338">
                  <a:extLst>
                    <a:ext uri="{9D8B030D-6E8A-4147-A177-3AD203B41FA5}">
                      <a16:colId xmlns:a16="http://schemas.microsoft.com/office/drawing/2014/main" val="2522890495"/>
                    </a:ext>
                  </a:extLst>
                </a:gridCol>
                <a:gridCol w="2704849">
                  <a:extLst>
                    <a:ext uri="{9D8B030D-6E8A-4147-A177-3AD203B41FA5}">
                      <a16:colId xmlns:a16="http://schemas.microsoft.com/office/drawing/2014/main" val="1497343630"/>
                    </a:ext>
                  </a:extLst>
                </a:gridCol>
                <a:gridCol w="1846923">
                  <a:extLst>
                    <a:ext uri="{9D8B030D-6E8A-4147-A177-3AD203B41FA5}">
                      <a16:colId xmlns:a16="http://schemas.microsoft.com/office/drawing/2014/main" val="3401833730"/>
                    </a:ext>
                  </a:extLst>
                </a:gridCol>
                <a:gridCol w="1322636">
                  <a:extLst>
                    <a:ext uri="{9D8B030D-6E8A-4147-A177-3AD203B41FA5}">
                      <a16:colId xmlns:a16="http://schemas.microsoft.com/office/drawing/2014/main" val="3798326459"/>
                    </a:ext>
                  </a:extLst>
                </a:gridCol>
              </a:tblGrid>
              <a:tr h="59333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Material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Quantity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Unit price used (bulk)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Cost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2232621"/>
                  </a:ext>
                </a:extLst>
              </a:tr>
              <a:tr h="29666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CuSO₄·5H₂O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5.71 kg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$1.40/kg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$8.00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48008332"/>
                  </a:ext>
                </a:extLst>
              </a:tr>
              <a:tr h="29666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MnSO₄·H₂O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3.86 kg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$0.40/kg 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$1.54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65768732"/>
                  </a:ext>
                </a:extLst>
              </a:tr>
              <a:tr h="29666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Methanesulfonic acid (MSA) 70%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7.85 kg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$1.55/kg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$12.17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10674174"/>
                  </a:ext>
                </a:extLst>
              </a:tr>
              <a:tr h="29666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Calcined petroleum coke (CPC)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22.6 kg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$0.60/kg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$13.56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76608488"/>
                  </a:ext>
                </a:extLst>
              </a:tr>
              <a:tr h="29666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Activated carbon (10 wt%)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2.66 kg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$2.37/kg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$6.30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6098570"/>
                  </a:ext>
                </a:extLst>
              </a:tr>
              <a:tr h="29666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Conductive carbon black (3 wt%)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0.80 kg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$1.20/kg 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$0.96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3760288"/>
                  </a:ext>
                </a:extLst>
              </a:tr>
              <a:tr h="29666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PTFE binder (2 wt%)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0.53 kg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$10/kg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$5.30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15180845"/>
                  </a:ext>
                </a:extLst>
              </a:tr>
              <a:tr h="29666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Separator (microporous PP film “Celgard-type”)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2.857 m²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$1.70/m²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$4.86 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82174824"/>
                  </a:ext>
                </a:extLst>
              </a:tr>
              <a:tr h="56366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Titanium tabs (only)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small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commodity Ti; negligible at this scale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u="none" strike="noStrike" dirty="0">
                          <a:effectLst/>
                        </a:rPr>
                        <a:t>~$0–$2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558959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4064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CE323-4D1C-FA50-0A91-1263FAA61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38812-3B0F-1CE8-7FC9-A8F0E6D2C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Continue to test and validate our large scale flow battery cell.</a:t>
            </a:r>
          </a:p>
          <a:p>
            <a:r>
              <a:rPr lang="en-US" dirty="0"/>
              <a:t>Produce stable charge/discharge curves with the large flow cell.</a:t>
            </a:r>
          </a:p>
          <a:p>
            <a:r>
              <a:rPr lang="en-US" dirty="0"/>
              <a:t>Implement a 1kWh stacked flow battery using Zn-I at 12V.</a:t>
            </a:r>
          </a:p>
          <a:p>
            <a:r>
              <a:rPr lang="en-US" dirty="0"/>
              <a:t>Validate the Fe chemistry at a small scale so that we can pursue a large scale implementation.</a:t>
            </a:r>
          </a:p>
          <a:p>
            <a:r>
              <a:rPr lang="en-US" dirty="0"/>
              <a:t>Test a small scale </a:t>
            </a:r>
            <a:r>
              <a:rPr lang="en-US" dirty="0" err="1"/>
              <a:t>pretroleum</a:t>
            </a:r>
            <a:r>
              <a:rPr lang="en-US" dirty="0"/>
              <a:t> coke Cu-Mn battery.</a:t>
            </a:r>
          </a:p>
          <a:p>
            <a:r>
              <a:rPr lang="en-US" dirty="0"/>
              <a:t>Test a medium scale design for a Cu-Mn battery (35-100Wh).</a:t>
            </a:r>
          </a:p>
          <a:p>
            <a:r>
              <a:rPr lang="en-US" dirty="0"/>
              <a:t>Continue to explore interesting chemistries at a small scale.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204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75E9A-9022-2194-6A50-39CE12ADC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62C64D04-078D-4C61-C15F-01934E796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655" y="2579543"/>
            <a:ext cx="9545916" cy="2560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573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DC7A295-F084-7693-77B2-4CA0D1A2D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332" y="386470"/>
            <a:ext cx="7733333" cy="4380952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362D87B-C11B-2B7D-3EEE-2E86F8701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75719" y="4962525"/>
            <a:ext cx="2920279" cy="16387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6293017-75D3-A9E5-33A6-3D118DE5AFD1}"/>
              </a:ext>
            </a:extLst>
          </p:cNvPr>
          <p:cNvSpPr txBox="1"/>
          <p:nvPr/>
        </p:nvSpPr>
        <p:spPr>
          <a:xfrm>
            <a:off x="6906491" y="5119255"/>
            <a:ext cx="37961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err="1"/>
              <a:t>fbrc.dev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960219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A4C92-2992-3693-3E33-37E5C1267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open source energy storage?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12956-DE41-53B4-073A-A3E87197F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open source energy storage solution exists.</a:t>
            </a:r>
          </a:p>
          <a:p>
            <a:r>
              <a:rPr lang="en-US" dirty="0"/>
              <a:t>The task is not trivial. </a:t>
            </a:r>
          </a:p>
          <a:p>
            <a:r>
              <a:rPr lang="en-US" dirty="0"/>
              <a:t>Currently no clear path to create rechargeable energy storage with reproducible characteristics from raw materials.</a:t>
            </a:r>
          </a:p>
          <a:p>
            <a:r>
              <a:rPr lang="en-US" dirty="0"/>
              <a:t>An open source alternative will improve energy independence and enhance industrial development.</a:t>
            </a:r>
          </a:p>
          <a:p>
            <a:r>
              <a:rPr lang="en-US" dirty="0"/>
              <a:t>An open source alternative should improve energy storage access in developing countries.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02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7B27C-E56F-91B0-8F3E-6CB52C858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FA8DA-7B35-67D1-3D22-48017313A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licensing.</a:t>
            </a:r>
          </a:p>
          <a:p>
            <a:r>
              <a:rPr lang="en-US" dirty="0"/>
              <a:t>Medium and large scale storage.</a:t>
            </a:r>
          </a:p>
          <a:p>
            <a:r>
              <a:rPr lang="en-US" dirty="0"/>
              <a:t>Low material costs.</a:t>
            </a:r>
          </a:p>
          <a:p>
            <a:r>
              <a:rPr lang="en-US" dirty="0"/>
              <a:t>High reliability.</a:t>
            </a:r>
          </a:p>
          <a:p>
            <a:r>
              <a:rPr lang="en-US" dirty="0"/>
              <a:t>High material availability.</a:t>
            </a:r>
          </a:p>
          <a:p>
            <a:r>
              <a:rPr lang="en-US" dirty="0"/>
              <a:t>Openly available characterization.</a:t>
            </a:r>
          </a:p>
          <a:p>
            <a:r>
              <a:rPr lang="en-US" dirty="0"/>
              <a:t>Open source characterization hardware and software.</a:t>
            </a:r>
          </a:p>
        </p:txBody>
      </p:sp>
    </p:spTree>
    <p:extLst>
      <p:ext uri="{BB962C8B-B14F-4D97-AF65-F5344CB8AC3E}">
        <p14:creationId xmlns:p14="http://schemas.microsoft.com/office/powerpoint/2010/main" val="487891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3CA86F-7E44-5706-156F-C8B5FBA29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859" y="0"/>
            <a:ext cx="91082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553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40D0B23A-2B6B-1E3A-C177-D20B89C99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6141" y="0"/>
            <a:ext cx="70723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936FD0-E3D6-8278-A090-9BE939916C64}"/>
              </a:ext>
            </a:extLst>
          </p:cNvPr>
          <p:cNvSpPr txBox="1"/>
          <p:nvPr/>
        </p:nvSpPr>
        <p:spPr>
          <a:xfrm>
            <a:off x="221674" y="1309255"/>
            <a:ext cx="24522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Kit tested with </a:t>
            </a:r>
          </a:p>
          <a:p>
            <a:r>
              <a:rPr lang="en-US" dirty="0"/>
              <a:t>Zinc-Iodine chemistry</a:t>
            </a:r>
          </a:p>
          <a:p>
            <a:r>
              <a:rPr lang="en-US" dirty="0"/>
              <a:t>Achieved hundreds of hours</a:t>
            </a:r>
            <a:br>
              <a:rPr lang="en-US" dirty="0"/>
            </a:br>
            <a:r>
              <a:rPr lang="en-US" dirty="0"/>
              <a:t>of stable cycling.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Zn-I battery chemical costs ~80 USD/kWh</a:t>
            </a:r>
          </a:p>
        </p:txBody>
      </p:sp>
    </p:spTree>
    <p:extLst>
      <p:ext uri="{BB962C8B-B14F-4D97-AF65-F5344CB8AC3E}">
        <p14:creationId xmlns:p14="http://schemas.microsoft.com/office/powerpoint/2010/main" val="219610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00AD1670-E95B-C296-325F-BD654FDDF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105" y="0"/>
            <a:ext cx="70723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C6F5D2-D176-A3FD-6A0D-720665ED544C}"/>
              </a:ext>
            </a:extLst>
          </p:cNvPr>
          <p:cNvSpPr txBox="1"/>
          <p:nvPr/>
        </p:nvSpPr>
        <p:spPr>
          <a:xfrm>
            <a:off x="103909" y="1704109"/>
            <a:ext cx="28084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Currently testing lower cost All-Fe chemistries using innovative MgCl</a:t>
            </a:r>
            <a:r>
              <a:rPr lang="en-US" baseline="-25000" dirty="0"/>
              <a:t>2</a:t>
            </a:r>
            <a:r>
              <a:rPr lang="en-US" dirty="0"/>
              <a:t> and CaCl</a:t>
            </a:r>
            <a:r>
              <a:rPr lang="en-US" baseline="-25000" dirty="0"/>
              <a:t>2</a:t>
            </a:r>
            <a:r>
              <a:rPr lang="en-US" dirty="0"/>
              <a:t> electrolytes.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Fe- CaCl</a:t>
            </a:r>
            <a:r>
              <a:rPr lang="en-US" baseline="-25000" dirty="0"/>
              <a:t>2</a:t>
            </a:r>
            <a:r>
              <a:rPr lang="en-US" dirty="0"/>
              <a:t> battery chemical costs ~30 USD/kWh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717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FAD371C-4FDB-39DE-4B30-E9B861FEC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918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33308ED-FC7C-FF27-BF8F-5D7BB003A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188" y="0"/>
            <a:ext cx="3857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209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597</Words>
  <Application>Microsoft Office PowerPoint</Application>
  <PresentationFormat>Widescreen</PresentationFormat>
  <Paragraphs>112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Aptos Narrow</vt:lpstr>
      <vt:lpstr>Arial</vt:lpstr>
      <vt:lpstr>Office Theme</vt:lpstr>
      <vt:lpstr> Scaling up open-source batteries: what's worth pursuing? </vt:lpstr>
      <vt:lpstr>PowerPoint Presentation</vt:lpstr>
      <vt:lpstr>Why open source energy storage?</vt:lpstr>
      <vt:lpstr>Goals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plan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Fernandez</dc:creator>
  <cp:lastModifiedBy>Daniel Fernandez</cp:lastModifiedBy>
  <cp:revision>3</cp:revision>
  <dcterms:created xsi:type="dcterms:W3CDTF">2026-01-28T16:35:16Z</dcterms:created>
  <dcterms:modified xsi:type="dcterms:W3CDTF">2026-01-28T22:19:36Z</dcterms:modified>
</cp:coreProperties>
</file>

<file path=docProps/thumbnail.jpeg>
</file>